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42808525"/>
  <p:notesSz cx="6669088" cy="9928225"/>
  <p:defaultTextStyle>
    <a:defPPr>
      <a:defRPr lang="zh-CN"/>
    </a:defPPr>
    <a:lvl1pPr marL="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1pPr>
    <a:lvl2pPr marL="106870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2pPr>
    <a:lvl3pPr marL="213741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3pPr>
    <a:lvl4pPr marL="320611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4pPr>
    <a:lvl5pPr marL="427482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5pPr>
    <a:lvl6pPr marL="534352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6pPr>
    <a:lvl7pPr marL="641223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7pPr>
    <a:lvl8pPr marL="748093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8pPr>
    <a:lvl9pPr marL="854964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8F8"/>
    <a:srgbClr val="E6D6F2"/>
    <a:srgbClr val="D1B3E7"/>
    <a:srgbClr val="EADCF4"/>
    <a:srgbClr val="CFAFE7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0" d="100"/>
          <a:sy n="20" d="100"/>
        </p:scale>
        <p:origin x="-1284" y="-264"/>
      </p:cViewPr>
      <p:guideLst>
        <p:guide orient="horz" pos="13486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70999" y="13298397"/>
            <a:ext cx="25737979" cy="917608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1997" y="24258165"/>
            <a:ext cx="21195983" cy="1093995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68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7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6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4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3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2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49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1952982" y="1714335"/>
            <a:ext cx="6812994" cy="365259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14000" y="1714335"/>
            <a:ext cx="19934317" cy="365259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910" y="27508442"/>
            <a:ext cx="25737979" cy="8502249"/>
          </a:xfrm>
        </p:spPr>
        <p:txBody>
          <a:bodyPr anchor="t"/>
          <a:lstStyle>
            <a:lvl1pPr algn="l">
              <a:defRPr sz="9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91910" y="18144083"/>
            <a:ext cx="25737979" cy="9364362"/>
          </a:xfrm>
        </p:spPr>
        <p:txBody>
          <a:bodyPr anchor="b"/>
          <a:lstStyle>
            <a:lvl1pPr marL="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1pPr>
            <a:lvl2pPr marL="1068705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2137410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20611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27482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34352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41223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48093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54964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13999" y="9988661"/>
            <a:ext cx="13373656" cy="28251650"/>
          </a:xfrm>
        </p:spPr>
        <p:txBody>
          <a:bodyPr/>
          <a:lstStyle>
            <a:lvl1pPr>
              <a:defRPr sz="65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392320" y="9988661"/>
            <a:ext cx="13373656" cy="28251650"/>
          </a:xfrm>
        </p:spPr>
        <p:txBody>
          <a:bodyPr/>
          <a:lstStyle>
            <a:lvl1pPr>
              <a:defRPr sz="65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3999" y="9582372"/>
            <a:ext cx="13378914" cy="3993479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8705" indent="0">
              <a:buNone/>
              <a:defRPr sz="4700" b="1"/>
            </a:lvl2pPr>
            <a:lvl3pPr marL="2137410" indent="0">
              <a:buNone/>
              <a:defRPr sz="4200" b="1"/>
            </a:lvl3pPr>
            <a:lvl4pPr marL="3206115" indent="0">
              <a:buNone/>
              <a:defRPr sz="3700" b="1"/>
            </a:lvl4pPr>
            <a:lvl5pPr marL="4274820" indent="0">
              <a:buNone/>
              <a:defRPr sz="3700" b="1"/>
            </a:lvl5pPr>
            <a:lvl6pPr marL="5343525" indent="0">
              <a:buNone/>
              <a:defRPr sz="3700" b="1"/>
            </a:lvl6pPr>
            <a:lvl7pPr marL="6412230" indent="0">
              <a:buNone/>
              <a:defRPr sz="3700" b="1"/>
            </a:lvl7pPr>
            <a:lvl8pPr marL="7480935" indent="0">
              <a:buNone/>
              <a:defRPr sz="3700" b="1"/>
            </a:lvl8pPr>
            <a:lvl9pPr marL="8549640" indent="0">
              <a:buNone/>
              <a:defRPr sz="3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13999" y="13575851"/>
            <a:ext cx="13378914" cy="24664451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5381808" y="9582372"/>
            <a:ext cx="13384170" cy="3993479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8705" indent="0">
              <a:buNone/>
              <a:defRPr sz="4700" b="1"/>
            </a:lvl2pPr>
            <a:lvl3pPr marL="2137410" indent="0">
              <a:buNone/>
              <a:defRPr sz="4200" b="1"/>
            </a:lvl3pPr>
            <a:lvl4pPr marL="3206115" indent="0">
              <a:buNone/>
              <a:defRPr sz="3700" b="1"/>
            </a:lvl4pPr>
            <a:lvl5pPr marL="4274820" indent="0">
              <a:buNone/>
              <a:defRPr sz="3700" b="1"/>
            </a:lvl5pPr>
            <a:lvl6pPr marL="5343525" indent="0">
              <a:buNone/>
              <a:defRPr sz="3700" b="1"/>
            </a:lvl6pPr>
            <a:lvl7pPr marL="6412230" indent="0">
              <a:buNone/>
              <a:defRPr sz="3700" b="1"/>
            </a:lvl7pPr>
            <a:lvl8pPr marL="7480935" indent="0">
              <a:buNone/>
              <a:defRPr sz="3700" b="1"/>
            </a:lvl8pPr>
            <a:lvl9pPr marL="8549640" indent="0">
              <a:buNone/>
              <a:defRPr sz="3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5381808" y="13575851"/>
            <a:ext cx="13384170" cy="24664451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001" y="1704415"/>
            <a:ext cx="9961903" cy="7253667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38630" y="1704423"/>
            <a:ext cx="16927347" cy="36535888"/>
          </a:xfrm>
        </p:spPr>
        <p:txBody>
          <a:bodyPr/>
          <a:lstStyle>
            <a:lvl1pPr>
              <a:defRPr sz="7500"/>
            </a:lvl1pPr>
            <a:lvl2pPr>
              <a:defRPr sz="6500"/>
            </a:lvl2pPr>
            <a:lvl3pPr>
              <a:defRPr sz="56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14001" y="8958085"/>
            <a:ext cx="9961903" cy="29282221"/>
          </a:xfrm>
        </p:spPr>
        <p:txBody>
          <a:bodyPr/>
          <a:lstStyle>
            <a:lvl1pPr marL="0" indent="0">
              <a:buNone/>
              <a:defRPr sz="3300"/>
            </a:lvl1pPr>
            <a:lvl2pPr marL="1068705" indent="0">
              <a:buNone/>
              <a:defRPr sz="2800"/>
            </a:lvl2pPr>
            <a:lvl3pPr marL="2137410" indent="0">
              <a:buNone/>
              <a:defRPr sz="2300"/>
            </a:lvl3pPr>
            <a:lvl4pPr marL="3206115" indent="0">
              <a:buNone/>
              <a:defRPr sz="2100"/>
            </a:lvl4pPr>
            <a:lvl5pPr marL="4274820" indent="0">
              <a:buNone/>
              <a:defRPr sz="2100"/>
            </a:lvl5pPr>
            <a:lvl6pPr marL="5343525" indent="0">
              <a:buNone/>
              <a:defRPr sz="2100"/>
            </a:lvl6pPr>
            <a:lvl7pPr marL="6412230" indent="0">
              <a:buNone/>
              <a:defRPr sz="2100"/>
            </a:lvl7pPr>
            <a:lvl8pPr marL="7480935" indent="0">
              <a:buNone/>
              <a:defRPr sz="2100"/>
            </a:lvl8pPr>
            <a:lvl9pPr marL="8549640" indent="0">
              <a:buNone/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5088" y="29965973"/>
            <a:ext cx="18167985" cy="3537652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935088" y="3825024"/>
            <a:ext cx="18167985" cy="25685116"/>
          </a:xfrm>
        </p:spPr>
        <p:txBody>
          <a:bodyPr/>
          <a:lstStyle>
            <a:lvl1pPr marL="0" indent="0">
              <a:buNone/>
              <a:defRPr sz="7500"/>
            </a:lvl1pPr>
            <a:lvl2pPr marL="1068705" indent="0">
              <a:buNone/>
              <a:defRPr sz="6500"/>
            </a:lvl2pPr>
            <a:lvl3pPr marL="2137410" indent="0">
              <a:buNone/>
              <a:defRPr sz="5600"/>
            </a:lvl3pPr>
            <a:lvl4pPr marL="3206115" indent="0">
              <a:buNone/>
              <a:defRPr sz="4700"/>
            </a:lvl4pPr>
            <a:lvl5pPr marL="4274820" indent="0">
              <a:buNone/>
              <a:defRPr sz="4700"/>
            </a:lvl5pPr>
            <a:lvl6pPr marL="5343525" indent="0">
              <a:buNone/>
              <a:defRPr sz="4700"/>
            </a:lvl6pPr>
            <a:lvl7pPr marL="6412230" indent="0">
              <a:buNone/>
              <a:defRPr sz="4700"/>
            </a:lvl7pPr>
            <a:lvl8pPr marL="7480935" indent="0">
              <a:buNone/>
              <a:defRPr sz="4700"/>
            </a:lvl8pPr>
            <a:lvl9pPr marL="8549640" indent="0">
              <a:buNone/>
              <a:defRPr sz="4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935088" y="33503619"/>
            <a:ext cx="18167985" cy="5024056"/>
          </a:xfrm>
        </p:spPr>
        <p:txBody>
          <a:bodyPr/>
          <a:lstStyle>
            <a:lvl1pPr marL="0" indent="0">
              <a:buNone/>
              <a:defRPr sz="3300"/>
            </a:lvl1pPr>
            <a:lvl2pPr marL="1068705" indent="0">
              <a:buNone/>
              <a:defRPr sz="2800"/>
            </a:lvl2pPr>
            <a:lvl3pPr marL="2137410" indent="0">
              <a:buNone/>
              <a:defRPr sz="2300"/>
            </a:lvl3pPr>
            <a:lvl4pPr marL="3206115" indent="0">
              <a:buNone/>
              <a:defRPr sz="2100"/>
            </a:lvl4pPr>
            <a:lvl5pPr marL="4274820" indent="0">
              <a:buNone/>
              <a:defRPr sz="2100"/>
            </a:lvl5pPr>
            <a:lvl6pPr marL="5343525" indent="0">
              <a:buNone/>
              <a:defRPr sz="2100"/>
            </a:lvl6pPr>
            <a:lvl7pPr marL="6412230" indent="0">
              <a:buNone/>
              <a:defRPr sz="2100"/>
            </a:lvl7pPr>
            <a:lvl8pPr marL="7480935" indent="0">
              <a:buNone/>
              <a:defRPr sz="2100"/>
            </a:lvl8pPr>
            <a:lvl9pPr marL="8549640" indent="0">
              <a:buNone/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13999" y="1714329"/>
            <a:ext cx="27251978" cy="7134756"/>
          </a:xfrm>
          <a:prstGeom prst="rect">
            <a:avLst/>
          </a:prstGeom>
        </p:spPr>
        <p:txBody>
          <a:bodyPr vert="horz" lIns="213741" tIns="106871" rIns="213741" bIns="106871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3999" y="9988661"/>
            <a:ext cx="27251978" cy="28251650"/>
          </a:xfrm>
          <a:prstGeom prst="rect">
            <a:avLst/>
          </a:prstGeom>
        </p:spPr>
        <p:txBody>
          <a:bodyPr vert="horz" lIns="213741" tIns="106871" rIns="213741" bIns="106871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3999" y="39677169"/>
            <a:ext cx="7065328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345659" y="39677169"/>
            <a:ext cx="9588659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1700649" y="39677169"/>
            <a:ext cx="7065328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37410" rtl="0" eaLnBrk="1" latinLnBrk="0" hangingPunct="1">
        <a:spcBef>
          <a:spcPct val="0"/>
        </a:spcBef>
        <a:buNone/>
        <a:defRPr sz="10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1529" indent="-801529" algn="l" defTabSz="2137410" rtl="0" eaLnBrk="1" latinLnBrk="0" hangingPunct="1">
        <a:spcBef>
          <a:spcPct val="20000"/>
        </a:spcBef>
        <a:buFont typeface="Arial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1pPr>
      <a:lvl2pPr marL="1736646" indent="-667941" algn="l" defTabSz="2137410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267176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3740468" indent="-534353" algn="l" defTabSz="2137410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4pPr>
      <a:lvl5pPr marL="4809173" indent="-534353" algn="l" defTabSz="2137410" rtl="0" eaLnBrk="1" latinLnBrk="0" hangingPunct="1">
        <a:spcBef>
          <a:spcPct val="20000"/>
        </a:spcBef>
        <a:buFont typeface="Arial" pitchFamily="34" charset="0"/>
        <a:buChar char="»"/>
        <a:defRPr sz="4700" kern="1200">
          <a:solidFill>
            <a:schemeClr val="tx1"/>
          </a:solidFill>
          <a:latin typeface="+mn-lt"/>
          <a:ea typeface="+mn-ea"/>
          <a:cs typeface="+mn-cs"/>
        </a:defRPr>
      </a:lvl5pPr>
      <a:lvl6pPr marL="5877878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694658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015288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08399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870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213741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20611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27482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34352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41223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48093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854964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 rot="21090970">
            <a:off x="4957301" y="1082397"/>
            <a:ext cx="21006397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5000" b="1" dirty="0" smtClean="0">
                <a:solidFill>
                  <a:srgbClr val="E6D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CATCHSYNC</a:t>
            </a:r>
            <a:endParaRPr lang="zh-CN" altLang="en-US" sz="25000" b="1" dirty="0">
              <a:solidFill>
                <a:srgbClr val="E6D6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41272" y="464712"/>
            <a:ext cx="27251978" cy="5490494"/>
          </a:xfrm>
        </p:spPr>
        <p:txBody>
          <a:bodyPr>
            <a:normAutofit/>
          </a:bodyPr>
          <a:lstStyle/>
          <a:p>
            <a:r>
              <a:rPr lang="en-US" altLang="zh-CN" sz="10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CatchSync</a:t>
            </a:r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Catching Synchronized Behavior</a:t>
            </a:r>
            <a:b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Large Directed Graphs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Jiang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Peng Cui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Alex Beutel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Christos Faloutsos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Shiqiang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6000" dirty="0" smtClean="0">
                <a:latin typeface="Arial Rounded MT Bold" panose="020F0704030504030204" pitchFamily="34" charset="0"/>
                <a:cs typeface="Times New Roman" panose="02020603050405020304" pitchFamily="18" charset="0"/>
              </a:rPr>
              <a:t/>
            </a:r>
            <a:br>
              <a:rPr lang="en-US" altLang="zh-CN" sz="6000" dirty="0" smtClean="0">
                <a:latin typeface="Arial Rounded MT Bold" panose="020F0704030504030204" pitchFamily="34" charset="0"/>
                <a:cs typeface="Times New Roman" panose="02020603050405020304" pitchFamily="18" charset="0"/>
              </a:rPr>
            </a:br>
            <a:r>
              <a:rPr lang="en-US" altLang="zh-CN" sz="4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Technology, Tsinghua University, Beijing, China</a:t>
            </a:r>
            <a:b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 Department, SCS, Carnegie Mellon University, PA, USA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C:\Users\meng\Desktop\tsinghu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638" y="2424589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ng\Desktop\cmu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220" y="2425125"/>
            <a:ext cx="384015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522363" y="5955206"/>
            <a:ext cx="29379264" cy="0"/>
          </a:xfrm>
          <a:prstGeom prst="line">
            <a:avLst/>
          </a:prstGeom>
          <a:ln w="127000">
            <a:solidFill>
              <a:srgbClr val="7030A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37624" y="6331256"/>
            <a:ext cx="13839427" cy="12366721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Zombie Followers in “Who-Follows-Whom” Networks</a:t>
            </a: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Who are they? What do they do?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Fraudsters are paid to make certain accounts seem more legitimate or famous through giving them many additional followers.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are often required to perform some tasks (e.g., follow the same group of users) together.</a:t>
            </a: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Deviations on out-degree distribution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 million Twitter zombie followers create a spike at degree 20.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CatchSync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restores normal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(power-law-like and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smooth) patterns.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8565" y="19000227"/>
            <a:ext cx="13897544" cy="9073008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Suspicious Following </a:t>
            </a:r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ehavior Patterns</a:t>
            </a: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Synchronized: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they have extremely similar behavior pattern.</a:t>
            </a: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Abnormal: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their behavior patterns are different from the majority.</a:t>
            </a: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space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[HITS, Kleinberg et al., 1999]</a:t>
            </a:r>
          </a:p>
          <a:p>
            <a:pPr algn="ctr"/>
            <a:endParaRPr lang="en-US" altLang="zh-CN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X: a zombie follower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Y: an honest account</a:t>
            </a:r>
          </a:p>
          <a:p>
            <a:pPr marL="742950" indent="-742950">
              <a:buAutoNum type="arabicParenBoth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Out-degree values are the same: 20.</a:t>
            </a:r>
          </a:p>
          <a:p>
            <a:pPr marL="742950" indent="-742950">
              <a:buAutoNum type="arabicParenBoth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X’s hub (4.7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10</a:t>
            </a:r>
            <a:r>
              <a:rPr lang="en-US" altLang="zh-CN" sz="3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-7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)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&lt;&lt; Y’s hub (1.6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10</a:t>
            </a:r>
            <a:r>
              <a:rPr lang="en-US" altLang="zh-CN" sz="3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-4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)</a:t>
            </a:r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AutoNum type="arabicParenBoth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X’s and Y’s targets (</a:t>
            </a: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followees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X’s targets are too similar and very strange.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4255" y="28347050"/>
            <a:ext cx="13922796" cy="13753528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Synchronicity and Normality</a:t>
            </a: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Synchronicity: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between X’s targets.</a:t>
            </a:r>
          </a:p>
          <a:p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Normality: 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between X’s targets and other nodes.</a:t>
            </a:r>
          </a:p>
          <a:p>
            <a:endParaRPr lang="en-US" altLang="zh-C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Features in vector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(1) each source/target node; (2) structural features like centrality, eigenvectors; (3) side information like dates of birth, names.</a:t>
            </a: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Theorem</a:t>
            </a:r>
            <a:r>
              <a:rPr lang="en-US" altLang="zh-CN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any distribution, there is a </a:t>
            </a:r>
            <a:r>
              <a:rPr lang="en-US" altLang="zh-CN" sz="4000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parabolic lower limit</a:t>
            </a:r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 the synchronicity-normality plot.</a:t>
            </a:r>
          </a:p>
          <a:p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Proof. It is based on Lagrange multipliers.</a:t>
            </a:r>
            <a:endParaRPr lang="en-US" altLang="zh-CN" sz="4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X has much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bigger synchronicity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</a:p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smaller normality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 Y (from majority).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CatchSync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Algorithm: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feature space;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sync and norm; (3) outlier detection.</a:t>
            </a:r>
          </a:p>
          <a:p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 analysis: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O(E) – 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720558" y="6331257"/>
            <a:ext cx="13965045" cy="15865093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Synthetic Data</a:t>
            </a:r>
            <a:endParaRPr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Injection on random power law graph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3M</a:t>
            </a:r>
            <a:r>
              <a:rPr lang="en-US" altLang="zh-CN" sz="36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+ 5 groups (16K sources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 1.6K targets, 8K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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800, …, 1K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 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100)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Camouflage: 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10% more </a:t>
            </a:r>
            <a:r>
              <a:rPr lang="en-US" altLang="zh-C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</a:t>
            </a: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om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users; 50% top </a:t>
            </a:r>
            <a:r>
              <a:rPr lang="en-US" altLang="zh-C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POP</a:t>
            </a: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ular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idols.</a:t>
            </a: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Synchronicity-normality plots</a:t>
            </a: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 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3M, 3M-RAND </a:t>
            </a:r>
            <a:r>
              <a:rPr lang="en-US" altLang="zh-CN" sz="4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3M-POP</a:t>
            </a:r>
          </a:p>
          <a:p>
            <a:pPr algn="ctr"/>
            <a:endParaRPr lang="en-US" altLang="zh-CN" sz="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Precision-recall on 3M-RAND and 3M-POP</a:t>
            </a: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720557" y="22484382"/>
            <a:ext cx="13965045" cy="17095916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Twitter and </a:t>
            </a:r>
            <a:r>
              <a:rPr lang="en-US" altLang="zh-CN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Tencent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Weibo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endParaRPr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Restore normal patterns in feature space/distributions</a:t>
            </a: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Accuracy, precision and recall on fraudsters</a:t>
            </a:r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SPOT: content-based</a:t>
            </a:r>
          </a:p>
          <a:p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CatchSync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graph-based</a:t>
            </a:r>
          </a:p>
          <a:p>
            <a:r>
              <a:rPr lang="en-US" altLang="zh-CN" sz="3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CatchSync</a:t>
            </a:r>
            <a:r>
              <a:rPr lang="en-US" altLang="zh-CN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OR(+) SPOT</a:t>
            </a: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4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4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接连接符 39"/>
          <p:cNvCxnSpPr>
            <a:endCxn id="4" idx="2"/>
          </p:cNvCxnSpPr>
          <p:nvPr/>
        </p:nvCxnSpPr>
        <p:spPr>
          <a:xfrm flipV="1">
            <a:off x="15167261" y="5955206"/>
            <a:ext cx="0" cy="36145372"/>
          </a:xfrm>
          <a:prstGeom prst="line">
            <a:avLst/>
          </a:prstGeom>
          <a:ln w="127000">
            <a:solidFill>
              <a:srgbClr val="7030A0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53" y="12145250"/>
            <a:ext cx="6120000" cy="6120000"/>
          </a:xfrm>
          <a:prstGeom prst="rect">
            <a:avLst/>
          </a:prstGeom>
          <a:noFill/>
          <a:ln>
            <a:noFill/>
          </a:ln>
          <a:effectLst>
            <a:outerShdw blurRad="254000" dist="38100" dir="2700000" sx="105000" sy="105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041" y="12177769"/>
            <a:ext cx="6120000" cy="6120000"/>
          </a:xfrm>
          <a:prstGeom prst="rect">
            <a:avLst/>
          </a:prstGeom>
          <a:noFill/>
          <a:ln>
            <a:noFill/>
          </a:ln>
          <a:effectLst>
            <a:outerShdw blurRad="254000" dist="38100" dir="2700000" sx="105000" sy="105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041" y="23505104"/>
            <a:ext cx="432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5000" sy="105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15720557" y="39940338"/>
            <a:ext cx="13965046" cy="2160240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  <a:p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Contact: </a:t>
            </a: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Jiang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&lt;jm06@mails.tsinghua.edu.cn&gt;</a:t>
            </a:r>
          </a:p>
          <a:p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meng\Desktop\mytsinghu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1382" y="40120458"/>
            <a:ext cx="359914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3" descr="C:\Users\meng\Desktop\mycmu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3751" y="40120458"/>
            <a:ext cx="276933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316476"/>
              </p:ext>
            </p:extLst>
          </p:nvPr>
        </p:nvGraphicFramePr>
        <p:xfrm>
          <a:off x="1082692" y="21866330"/>
          <a:ext cx="13349289" cy="1402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88049"/>
                <a:gridCol w="2664296"/>
                <a:gridCol w="849694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40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Followee</a:t>
                      </a:r>
                      <a:endParaRPr lang="zh-CN" alt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In-degree</a:t>
                      </a:r>
                      <a:endParaRPr lang="zh-CN" alt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Authority:</a:t>
                      </a:r>
                      <a:r>
                        <a:rPr lang="en-US" altLang="zh-CN" sz="40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40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high-quality celebrities/idols</a:t>
                      </a:r>
                      <a:endParaRPr lang="zh-CN" altLang="en-US" sz="4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40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Follower</a:t>
                      </a:r>
                      <a:endParaRPr lang="zh-CN" altLang="en-US" sz="4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Out-degree</a:t>
                      </a:r>
                      <a:endParaRPr lang="zh-CN" altLang="en-US" sz="4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40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Hub: </a:t>
                      </a:r>
                      <a:r>
                        <a:rPr lang="en-US" altLang="zh-CN" sz="4000" b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containing links to famous</a:t>
                      </a:r>
                      <a:r>
                        <a:rPr lang="en-US" altLang="zh-CN" sz="4000" b="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idols</a:t>
                      </a:r>
                      <a:endParaRPr lang="zh-CN" altLang="en-US" sz="4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9" name="Picture 5" descr="C:\Users\meng\Desktop\mysync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755" y="29859218"/>
            <a:ext cx="9947796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Users\meng\Desktop\mynormality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336" y="32251617"/>
            <a:ext cx="9880001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ng\Desktop\myformula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653" y="36339938"/>
            <a:ext cx="9720000" cy="788819"/>
          </a:xfrm>
          <a:prstGeom prst="rect">
            <a:avLst/>
          </a:prstGeom>
          <a:noFill/>
          <a:ln w="25400" cmpd="sng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0041" y="37420298"/>
            <a:ext cx="432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5000" sy="105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456" y="9666958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697" y="9666958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0748" y="9666958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9374" y="9666958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948" y="17587838"/>
            <a:ext cx="648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0748" y="17619836"/>
            <a:ext cx="648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458" y="30811617"/>
            <a:ext cx="648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258" y="30811617"/>
            <a:ext cx="6480000" cy="432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456" y="24076731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3697" y="24076731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9368" y="24107984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728" y="24137269"/>
            <a:ext cx="3240000" cy="3240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103000" sy="103000" algn="tl" rotWithShape="0">
              <a:schemeClr val="bg1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直接连接符 20"/>
          <p:cNvCxnSpPr/>
          <p:nvPr/>
        </p:nvCxnSpPr>
        <p:spPr>
          <a:xfrm>
            <a:off x="22703081" y="9666958"/>
            <a:ext cx="0" cy="3240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22755491" y="17587838"/>
            <a:ext cx="0" cy="438399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081" y="13625444"/>
            <a:ext cx="12960000" cy="315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4" name="直接连接符 53"/>
          <p:cNvCxnSpPr/>
          <p:nvPr/>
        </p:nvCxnSpPr>
        <p:spPr>
          <a:xfrm>
            <a:off x="22662950" y="30779619"/>
            <a:ext cx="0" cy="4383996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8138" y="27968171"/>
            <a:ext cx="8858518" cy="2724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直接连接符 55"/>
          <p:cNvCxnSpPr/>
          <p:nvPr/>
        </p:nvCxnSpPr>
        <p:spPr>
          <a:xfrm>
            <a:off x="22644406" y="24137269"/>
            <a:ext cx="0" cy="32400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406" y="35824477"/>
            <a:ext cx="12600000" cy="364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50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416</Words>
  <Application>Microsoft Office PowerPoint</Application>
  <PresentationFormat>自定义</PresentationFormat>
  <Paragraphs>114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主题</vt:lpstr>
      <vt:lpstr>CatchSync: Catching Synchronized Behavior in Large Directed Graphs Meng Jiang1, Peng Cui1, Alex Beutel2, Christos Faloutsos2, Shiqiang Yang1 1 Department of Computer Science and Technology, Tsinghua University, Beijing, China 2 Computer Science Department, SCS, Carnegie Mellon University, PA, USA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</cp:lastModifiedBy>
  <cp:revision>339</cp:revision>
  <cp:lastPrinted>2014-03-19T12:29:27Z</cp:lastPrinted>
  <dcterms:created xsi:type="dcterms:W3CDTF">2014-03-19T06:39:49Z</dcterms:created>
  <dcterms:modified xsi:type="dcterms:W3CDTF">2014-08-10T08:04:32Z</dcterms:modified>
</cp:coreProperties>
</file>